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Raleway"/>
      <p:regular r:id="rId38"/>
      <p:bold r:id="rId39"/>
      <p:italic r:id="rId40"/>
      <p:boldItalic r:id="rId41"/>
    </p:embeddedFont>
    <p:embeddedFont>
      <p:font typeface="Karla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gUIE+GML2uz4bOMgUo3R0dNG/Q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italic.fntdata"/><Relationship Id="rId20" Type="http://schemas.openxmlformats.org/officeDocument/2006/relationships/slide" Target="slides/slide16.xml"/><Relationship Id="rId42" Type="http://schemas.openxmlformats.org/officeDocument/2006/relationships/font" Target="fonts/Karla-regular.fntdata"/><Relationship Id="rId41" Type="http://schemas.openxmlformats.org/officeDocument/2006/relationships/font" Target="fonts/Raleway-boldItalic.fntdata"/><Relationship Id="rId22" Type="http://schemas.openxmlformats.org/officeDocument/2006/relationships/slide" Target="slides/slide18.xml"/><Relationship Id="rId44" Type="http://schemas.openxmlformats.org/officeDocument/2006/relationships/font" Target="fonts/Karla-italic.fntdata"/><Relationship Id="rId21" Type="http://schemas.openxmlformats.org/officeDocument/2006/relationships/slide" Target="slides/slide17.xml"/><Relationship Id="rId43" Type="http://schemas.openxmlformats.org/officeDocument/2006/relationships/font" Target="fonts/Karla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Karl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Raleway-bold.fntdata"/><Relationship Id="rId16" Type="http://schemas.openxmlformats.org/officeDocument/2006/relationships/slide" Target="slides/slide12.xml"/><Relationship Id="rId38" Type="http://schemas.openxmlformats.org/officeDocument/2006/relationships/font" Target="fonts/Raleway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4C5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10" name="Google Shape;10;p35"/>
          <p:cNvSpPr/>
          <p:nvPr/>
        </p:nvSpPr>
        <p:spPr>
          <a:xfrm>
            <a:off x="-5900" y="759982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274"/>
            </a:srgbClr>
          </a:solidFill>
          <a:ln>
            <a:noFill/>
          </a:ln>
        </p:spPr>
      </p:sp>
      <p:sp>
        <p:nvSpPr>
          <p:cNvPr id="11" name="Google Shape;11;p35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12" name="Google Shape;12;p35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5" name="Google Shape;15;p36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16" name="Google Shape;16;p36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7" name="Google Shape;17;p36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18" name="Google Shape;18;p36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19" name="Google Shape;19;p36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2" name="Google Shape;22;p37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3" name="Google Shape;23;p37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24" name="Google Shape;24;p37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  <p:sp>
          <p:nvSpPr>
            <p:cNvPr id="25" name="Google Shape;25;p37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6" name="Google Shape;26;p37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27" name="Google Shape;27;p37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</p:grpSp>
      <p:sp>
        <p:nvSpPr>
          <p:cNvPr id="28" name="Google Shape;28;p3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ABE33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32" name="Google Shape;32;p38"/>
          <p:cNvSpPr/>
          <p:nvPr/>
        </p:nvSpPr>
        <p:spPr>
          <a:xfrm>
            <a:off x="-5900" y="753950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274"/>
            </a:srgbClr>
          </a:solidFill>
          <a:ln>
            <a:noFill/>
          </a:ln>
        </p:spPr>
      </p:sp>
      <p:sp>
        <p:nvSpPr>
          <p:cNvPr id="33" name="Google Shape;33;p38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34" name="Google Shape;34;p38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" name="Google Shape;35;p38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38" name="Google Shape;38;p39"/>
          <p:cNvSpPr/>
          <p:nvPr/>
        </p:nvSpPr>
        <p:spPr>
          <a:xfrm>
            <a:off x="0" y="1580113"/>
            <a:ext cx="9144000" cy="3341668"/>
          </a:xfrm>
          <a:custGeom>
            <a:rect b="b" l="l" r="r" t="t"/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39" name="Google Shape;39;p39"/>
          <p:cNvSpPr/>
          <p:nvPr/>
        </p:nvSpPr>
        <p:spPr>
          <a:xfrm>
            <a:off x="-5900" y="410541"/>
            <a:ext cx="9144152" cy="4453148"/>
          </a:xfrm>
          <a:custGeom>
            <a:rect b="b" l="l" r="r" t="t"/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1" name="Google Shape;41;p39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i="0" sz="60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42;p39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0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5" name="Google Shape;45;p40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40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47" name="Google Shape;47;p40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  <p:sp>
          <p:nvSpPr>
            <p:cNvPr id="48" name="Google Shape;48;p40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9" name="Google Shape;49;p40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50" name="Google Shape;50;p40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</p:grpSp>
      <p:sp>
        <p:nvSpPr>
          <p:cNvPr id="51" name="Google Shape;51;p4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b="0" i="0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vts.su.ac.rs/mobility-contact" TargetMode="External"/><Relationship Id="rId4" Type="http://schemas.openxmlformats.org/officeDocument/2006/relationships/hyperlink" Target="mailto:mobility@vts.su.ac.rs" TargetMode="External"/><Relationship Id="rId5" Type="http://schemas.openxmlformats.org/officeDocument/2006/relationships/hyperlink" Target="mailto:slivia@vts.su.ac.r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ctrTitle"/>
          </p:nvPr>
        </p:nvSpPr>
        <p:spPr>
          <a:xfrm>
            <a:off x="400692" y="2279501"/>
            <a:ext cx="8393986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You got the Erasmus+ Mobility grant: </a:t>
            </a:r>
            <a:br>
              <a:rPr lang="en-US"/>
            </a:br>
            <a:r>
              <a:rPr lang="en-US"/>
              <a:t>the next steps</a:t>
            </a:r>
            <a:br>
              <a:rPr lang="en-US"/>
            </a:br>
            <a:r>
              <a:rPr lang="en-US"/>
              <a:t> </a:t>
            </a:r>
            <a:endParaRPr/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325" y="-239775"/>
            <a:ext cx="2451825" cy="24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Courses for the next semester- 1: 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Find the list of courses at the host university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Select the courses that you want to take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Make sure: the courses at the host university should match your courses for the next semester at Subotica Tech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Find detailed descriptions for the selected courses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ctrTitle"/>
          </p:nvPr>
        </p:nvSpPr>
        <p:spPr>
          <a:xfrm>
            <a:off x="871538" y="1888150"/>
            <a:ext cx="6908005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BE33F"/>
                </a:solidFill>
              </a:rPr>
              <a:t>Get the courses recognized</a:t>
            </a:r>
            <a:endParaRPr>
              <a:solidFill>
                <a:srgbClr val="ABE33F"/>
              </a:solidFill>
            </a:endParaRPr>
          </a:p>
        </p:txBody>
      </p:sp>
      <p:sp>
        <p:nvSpPr>
          <p:cNvPr id="134" name="Google Shape;134;p11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Courses for the next semester- 2: 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Submit a request at our Student Office (referada / tanulmányi osztály)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make a table matching courses you are planning to complete on mobility and the courses you would have at Subotica Tech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Add the content descriptions to the courses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BE33F"/>
                </a:solidFill>
              </a:rPr>
              <a:t>Let the committee do their job</a:t>
            </a:r>
            <a:endParaRPr>
              <a:solidFill>
                <a:srgbClr val="ABE33F"/>
              </a:solidFill>
            </a:endParaRPr>
          </a:p>
        </p:txBody>
      </p:sp>
      <p:sp>
        <p:nvSpPr>
          <p:cNvPr id="146" name="Google Shape;146;p13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Courses for the next semester- 3: 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52" name="Google Shape;152;p14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The committee will check if the selected courses match those at Subotica Tech based on their content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If so, the courses will be recognized in advance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All you have to do is complete the selected courses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For any questions, problems, contact the coordinator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idx="4294967295" type="title"/>
          </p:nvPr>
        </p:nvSpPr>
        <p:spPr>
          <a:xfrm>
            <a:off x="2422357" y="1264444"/>
            <a:ext cx="6946232" cy="2585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solidFill>
                  <a:srgbClr val="006666"/>
                </a:solidFill>
              </a:rPr>
              <a:t>Important: </a:t>
            </a:r>
            <a:br>
              <a:rPr lang="en-US" sz="4000">
                <a:solidFill>
                  <a:srgbClr val="006666"/>
                </a:solidFill>
              </a:rPr>
            </a:br>
            <a:r>
              <a:rPr lang="en-US" sz="3200">
                <a:solidFill>
                  <a:srgbClr val="006666"/>
                </a:solidFill>
              </a:rPr>
              <a:t>fill in the Learning Agreement, </a:t>
            </a:r>
            <a:br>
              <a:rPr lang="en-US" sz="3200">
                <a:solidFill>
                  <a:srgbClr val="006666"/>
                </a:solidFill>
              </a:rPr>
            </a:br>
            <a:r>
              <a:rPr lang="en-US" sz="3200">
                <a:solidFill>
                  <a:srgbClr val="006666"/>
                </a:solidFill>
              </a:rPr>
              <a:t>have it signed by the coordinator(s)</a:t>
            </a:r>
            <a:endParaRPr sz="40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Get ready to travel! 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Make sure your courses will be recognized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If in any doubt about the courses, consult with the coordinator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For any questions, problems, contact the coordinator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1833750" y="2193132"/>
            <a:ext cx="5476500" cy="114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</a:pPr>
            <a:r>
              <a:rPr lang="en-US" sz="3200">
                <a:solidFill>
                  <a:srgbClr val="006666"/>
                </a:solidFill>
              </a:rPr>
              <a:t>Remember: </a:t>
            </a:r>
            <a:endParaRPr/>
          </a:p>
          <a:p>
            <a:pPr indent="-381000" lvl="0" marL="457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</a:pPr>
            <a:r>
              <a:rPr lang="en-US" sz="3200">
                <a:solidFill>
                  <a:srgbClr val="006666"/>
                </a:solidFill>
              </a:rPr>
              <a:t>studying abroad will be a great experience!</a:t>
            </a:r>
            <a:endParaRPr sz="32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ctrTitle"/>
          </p:nvPr>
        </p:nvSpPr>
        <p:spPr>
          <a:xfrm>
            <a:off x="375007" y="1843733"/>
            <a:ext cx="8393986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To do: </a:t>
            </a:r>
            <a:br>
              <a:rPr lang="en-US"/>
            </a:br>
            <a:r>
              <a:rPr lang="en-US"/>
              <a:t>during the mobility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Keep in touch!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Report any changes about your selected courses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Tell us how you’re doing during your mobility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Show us: pictures, Instagram posts, reports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idx="4294967295" type="ctrTitle"/>
          </p:nvPr>
        </p:nvSpPr>
        <p:spPr>
          <a:xfrm>
            <a:off x="3469514" y="911898"/>
            <a:ext cx="535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</a:pPr>
            <a:r>
              <a:rPr b="1" i="0" lang="en-US" sz="6000" u="none" cap="none" strike="noStrike">
                <a:solidFill>
                  <a:srgbClr val="ABE33F"/>
                </a:solidFill>
                <a:latin typeface="Raleway"/>
                <a:ea typeface="Raleway"/>
                <a:cs typeface="Raleway"/>
                <a:sym typeface="Raleway"/>
              </a:rPr>
              <a:t>Welcome!</a:t>
            </a:r>
            <a:endParaRPr b="1" i="0" sz="6000" u="none" cap="none" strike="noStrike">
              <a:solidFill>
                <a:srgbClr val="ABE3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2"/>
          <p:cNvSpPr txBox="1"/>
          <p:nvPr>
            <p:ph idx="4294967295" type="subTitle"/>
          </p:nvPr>
        </p:nvSpPr>
        <p:spPr>
          <a:xfrm>
            <a:off x="865700" y="2478173"/>
            <a:ext cx="747425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1" i="0" lang="en-US" sz="36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This is a step-by-step guide for students are about to start their Erasmus+ (Erasmus or CEEPUS) mobility.</a:t>
            </a:r>
            <a:endParaRPr b="1" i="0" sz="1800" u="none" cap="none" strike="noStrike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64" name="Google Shape;64;p2"/>
          <p:cNvGrpSpPr/>
          <p:nvPr/>
        </p:nvGrpSpPr>
        <p:grpSpPr>
          <a:xfrm>
            <a:off x="628983" y="637803"/>
            <a:ext cx="1512762" cy="1433896"/>
            <a:chOff x="5300400" y="3670175"/>
            <a:chExt cx="421300" cy="399325"/>
          </a:xfrm>
        </p:grpSpPr>
        <p:sp>
          <p:nvSpPr>
            <p:cNvPr id="65" name="Google Shape;65;p2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>
            <a:off x="4795259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cap="flat" cmpd="sng" w="19050">
            <a:solidFill>
              <a:srgbClr val="004C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6666"/>
                </a:solidFill>
                <a:highlight>
                  <a:srgbClr val="99FF99"/>
                </a:highlight>
                <a:latin typeface="Karla"/>
                <a:ea typeface="Karla"/>
                <a:cs typeface="Karla"/>
                <a:sym typeface="Karla"/>
              </a:rPr>
              <a:t>Your photo here: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6666"/>
                </a:solidFill>
                <a:latin typeface="Karla"/>
                <a:ea typeface="Karla"/>
                <a:cs typeface="Karla"/>
                <a:sym typeface="Karla"/>
              </a:rPr>
              <a:t>students studying at new uni,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6666"/>
                </a:solidFill>
                <a:latin typeface="Karla"/>
                <a:ea typeface="Karla"/>
                <a:cs typeface="Karla"/>
                <a:sym typeface="Karla"/>
              </a:rPr>
              <a:t>students getting know new culture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6666"/>
                </a:solidFill>
                <a:latin typeface="Karla"/>
                <a:ea typeface="Karla"/>
                <a:cs typeface="Karla"/>
                <a:sym typeface="Karla"/>
              </a:rPr>
              <a:t>students having fun,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0"/>
          <p:cNvSpPr txBox="1"/>
          <p:nvPr>
            <p:ph idx="4294967295" type="body"/>
          </p:nvPr>
        </p:nvSpPr>
        <p:spPr>
          <a:xfrm>
            <a:off x="358869" y="1567276"/>
            <a:ext cx="3989873" cy="2785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i="1" lang="en-US" sz="4000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  <a:t>Let us know about your student life </a:t>
            </a:r>
            <a:r>
              <a:rPr b="1" lang="en-US" sz="40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while</a:t>
            </a:r>
            <a:r>
              <a:rPr b="1" i="1" lang="en-US" sz="4000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40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on mobility</a:t>
            </a:r>
            <a:endParaRPr i="1" sz="16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idx="4294967295" type="title"/>
          </p:nvPr>
        </p:nvSpPr>
        <p:spPr>
          <a:xfrm>
            <a:off x="2422357" y="1264444"/>
            <a:ext cx="6946232" cy="2585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solidFill>
                  <a:srgbClr val="006666"/>
                </a:solidFill>
              </a:rPr>
              <a:t>Important:</a:t>
            </a:r>
            <a:br>
              <a:rPr lang="en-US" sz="4000">
                <a:solidFill>
                  <a:srgbClr val="006666"/>
                </a:solidFill>
              </a:rPr>
            </a:br>
            <a:r>
              <a:rPr lang="en-US" sz="5400">
                <a:solidFill>
                  <a:srgbClr val="008080"/>
                </a:solidFill>
              </a:rPr>
              <a:t>validate your semester</a:t>
            </a:r>
            <a:r>
              <a:rPr lang="en-US" sz="4000">
                <a:solidFill>
                  <a:srgbClr val="008080"/>
                </a:solidFill>
              </a:rPr>
              <a:t> </a:t>
            </a:r>
            <a:br>
              <a:rPr lang="en-US" sz="4000">
                <a:solidFill>
                  <a:srgbClr val="006666"/>
                </a:solidFill>
              </a:rPr>
            </a:br>
            <a:endParaRPr sz="40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ctrTitle"/>
          </p:nvPr>
        </p:nvSpPr>
        <p:spPr>
          <a:xfrm>
            <a:off x="358125" y="764806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BE33F"/>
                </a:solidFill>
              </a:rPr>
              <a:t>Important step:</a:t>
            </a:r>
            <a:br>
              <a:rPr lang="en-US">
                <a:solidFill>
                  <a:srgbClr val="ABE33F"/>
                </a:solidFill>
              </a:rPr>
            </a:br>
            <a:r>
              <a:rPr lang="en-US">
                <a:solidFill>
                  <a:srgbClr val="ABE33F"/>
                </a:solidFill>
              </a:rPr>
              <a:t>validate your semester</a:t>
            </a:r>
            <a:endParaRPr>
              <a:solidFill>
                <a:srgbClr val="ABE33F"/>
              </a:solidFill>
            </a:endParaRPr>
          </a:p>
        </p:txBody>
      </p:sp>
      <p:sp>
        <p:nvSpPr>
          <p:cNvPr id="197" name="Google Shape;197;p22"/>
          <p:cNvSpPr txBox="1"/>
          <p:nvPr>
            <p:ph idx="1" type="subTitle"/>
          </p:nvPr>
        </p:nvSpPr>
        <p:spPr>
          <a:xfrm>
            <a:off x="208855" y="1653651"/>
            <a:ext cx="8182109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ꗃ</a:t>
            </a:r>
            <a:r>
              <a:rPr lang="en-US" sz="2000"/>
              <a:t> </a:t>
            </a:r>
            <a:r>
              <a:rPr lang="en-US" sz="2400"/>
              <a:t>You must validate your semester in January and June (overa semestra / szemeszterhitelesítés)!</a:t>
            </a:r>
            <a:endParaRPr/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ꗃ </a:t>
            </a:r>
            <a:r>
              <a:rPr lang="en-US" sz="2400"/>
              <a:t>If you are still abroad, get one of your peers to register your semester. </a:t>
            </a:r>
            <a:endParaRPr/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ꗃ </a:t>
            </a:r>
            <a:r>
              <a:rPr lang="en-US" sz="2400"/>
              <a:t>Any problems, contact the Student Office</a:t>
            </a:r>
            <a:r>
              <a:rPr lang="en-US" sz="2000"/>
              <a:t>. </a:t>
            </a:r>
            <a:endParaRPr/>
          </a:p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ctrTitle"/>
          </p:nvPr>
        </p:nvSpPr>
        <p:spPr>
          <a:xfrm>
            <a:off x="375007" y="1843733"/>
            <a:ext cx="8393986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To do: </a:t>
            </a:r>
            <a:br>
              <a:rPr lang="en-US"/>
            </a:br>
            <a:r>
              <a:rPr lang="en-US"/>
              <a:t>after the mobility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idx="4294967295" type="title"/>
          </p:nvPr>
        </p:nvSpPr>
        <p:spPr>
          <a:xfrm>
            <a:off x="2422357" y="1264444"/>
            <a:ext cx="6946232" cy="2585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5400">
                <a:solidFill>
                  <a:srgbClr val="006666"/>
                </a:solidFill>
              </a:rPr>
              <a:t>You’re back home: </a:t>
            </a:r>
            <a:br>
              <a:rPr lang="en-US" sz="5400">
                <a:solidFill>
                  <a:srgbClr val="006666"/>
                </a:solidFill>
              </a:rPr>
            </a:br>
            <a:r>
              <a:rPr lang="en-US" sz="5400">
                <a:solidFill>
                  <a:srgbClr val="006666"/>
                </a:solidFill>
              </a:rPr>
              <a:t>now what?</a:t>
            </a:r>
            <a:endParaRPr sz="40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To do after your return home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Submit the list of completed courses at the Student Office (referada / tanulmányi osztály)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Submit the full Learning Agreement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Have your courses recognized, registered</a:t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Must do: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Contact the coordinator with your report about the mobility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ctrTitle"/>
          </p:nvPr>
        </p:nvSpPr>
        <p:spPr>
          <a:xfrm>
            <a:off x="458213" y="1991850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BE33F"/>
                </a:solidFill>
              </a:rPr>
              <a:t>Be ready </a:t>
            </a:r>
            <a:br>
              <a:rPr lang="en-US">
                <a:solidFill>
                  <a:srgbClr val="ABE33F"/>
                </a:solidFill>
              </a:rPr>
            </a:br>
            <a:r>
              <a:rPr lang="en-US">
                <a:solidFill>
                  <a:srgbClr val="ABE33F"/>
                </a:solidFill>
              </a:rPr>
              <a:t>to share your mobility experience with other students!</a:t>
            </a:r>
            <a:endParaRPr>
              <a:solidFill>
                <a:srgbClr val="ABE33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You’re</a:t>
            </a:r>
            <a:r>
              <a:rPr lang="en-US"/>
              <a:t> </a:t>
            </a:r>
            <a:r>
              <a:rPr lang="en-US">
                <a:solidFill>
                  <a:srgbClr val="008080"/>
                </a:solidFill>
              </a:rPr>
              <a:t>almost there…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899824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One</a:t>
            </a:r>
            <a:endParaRPr b="1" i="0" sz="1400" u="none" cap="none" strike="noStrik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2893237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AE9D">
              <a:alpha val="8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Two</a:t>
            </a:r>
            <a:endParaRPr b="1" i="0" sz="1400" u="none" cap="none" strike="noStrike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886650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ABE33F">
              <a:alpha val="8078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Three</a:t>
            </a:r>
            <a:endParaRPr b="1" i="0" sz="1400" u="none" cap="none" strike="noStrike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/>
          <p:nvPr/>
        </p:nvSpPr>
        <p:spPr>
          <a:xfrm>
            <a:off x="739688" y="1074270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4C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 txBox="1"/>
          <p:nvPr>
            <p:ph idx="4294967295" type="title"/>
          </p:nvPr>
        </p:nvSpPr>
        <p:spPr>
          <a:xfrm>
            <a:off x="0" y="3255188"/>
            <a:ext cx="2743200" cy="1373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900">
                <a:solidFill>
                  <a:srgbClr val="8BC642"/>
                </a:solidFill>
              </a:rPr>
              <a:t>Be ready to experience academic life in abroad!</a:t>
            </a:r>
            <a:endParaRPr sz="1900">
              <a:solidFill>
                <a:srgbClr val="8BC642"/>
              </a:solidFill>
            </a:endParaRPr>
          </a:p>
        </p:txBody>
      </p:sp>
      <p:sp>
        <p:nvSpPr>
          <p:cNvPr id="233" name="Google Shape;233;p28"/>
          <p:cNvSpPr/>
          <p:nvPr/>
        </p:nvSpPr>
        <p:spPr>
          <a:xfrm rot="-1443428">
            <a:off x="3515946" y="438105"/>
            <a:ext cx="2181800" cy="740125"/>
          </a:xfrm>
          <a:prstGeom prst="wedgeRectCallout">
            <a:avLst>
              <a:gd fmla="val -18515" name="adj1"/>
              <a:gd fmla="val 124274" name="adj2"/>
            </a:avLst>
          </a:prstGeom>
          <a:solidFill>
            <a:srgbClr val="ABE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8080"/>
                </a:solidFill>
                <a:latin typeface="Karla"/>
                <a:ea typeface="Karla"/>
                <a:cs typeface="Karla"/>
                <a:sym typeface="Karla"/>
              </a:rPr>
              <a:t>You coud be studying here</a:t>
            </a:r>
            <a:endParaRPr b="1" i="0" sz="1600" u="none" cap="none" strike="noStrike">
              <a:solidFill>
                <a:srgbClr val="00808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4515900" y="1723108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4369500" y="2282796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4823174" y="1792578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5322449" y="987684"/>
            <a:ext cx="1270606" cy="532205"/>
          </a:xfrm>
          <a:prstGeom prst="wedgeRectCallout">
            <a:avLst>
              <a:gd fmla="val -80980" name="adj1"/>
              <a:gd fmla="val 120121" name="adj2"/>
            </a:avLst>
          </a:prstGeom>
          <a:solidFill>
            <a:srgbClr val="ABE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8080"/>
                </a:solidFill>
                <a:latin typeface="Karla"/>
                <a:ea typeface="Karla"/>
                <a:cs typeface="Karla"/>
                <a:sym typeface="Karla"/>
              </a:rPr>
              <a:t>or here</a:t>
            </a:r>
            <a:endParaRPr b="1" i="0" sz="1600" u="none" cap="none" strike="noStrike">
              <a:solidFill>
                <a:srgbClr val="00808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2879157" y="2722983"/>
            <a:ext cx="1270606" cy="532205"/>
          </a:xfrm>
          <a:prstGeom prst="wedgeRectCallout">
            <a:avLst>
              <a:gd fmla="val 68383" name="adj1"/>
              <a:gd fmla="val -118836" name="adj2"/>
            </a:avLst>
          </a:prstGeom>
          <a:solidFill>
            <a:srgbClr val="ABE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8080"/>
                </a:solidFill>
                <a:latin typeface="Karla"/>
                <a:ea typeface="Karla"/>
                <a:cs typeface="Karla"/>
                <a:sym typeface="Karla"/>
              </a:rPr>
              <a:t>or here</a:t>
            </a:r>
            <a:endParaRPr b="1" i="0" sz="1600" u="none" cap="none" strike="noStrike">
              <a:solidFill>
                <a:srgbClr val="00808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336884" y="2346284"/>
            <a:ext cx="861461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i="0" lang="en-US" sz="3600">
                <a:solidFill>
                  <a:srgbClr val="008080"/>
                </a:solidFill>
                <a:latin typeface="Raleway"/>
                <a:ea typeface="Raleway"/>
                <a:cs typeface="Raleway"/>
                <a:sym typeface="Raleway"/>
              </a:rPr>
              <a:t>Final checklist</a:t>
            </a:r>
            <a:endParaRPr i="0" sz="3600">
              <a:solidFill>
                <a:srgbClr val="00808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E9D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idx="4294967295" type="ctrTitle"/>
          </p:nvPr>
        </p:nvSpPr>
        <p:spPr>
          <a:xfrm>
            <a:off x="654978" y="126056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Make sure you keep in contact with the local Erasmus+ coordinator: 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br>
              <a:rPr b="1" i="0" lang="en-US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2800" u="none" cap="none" strike="noStrike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  <a:t>at Subotica Tech AND at your host institution!</a:t>
            </a:r>
            <a:br>
              <a:rPr b="1" i="0" lang="en-US" sz="2800" u="none" cap="none" strike="noStrike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2800" u="none" cap="none" strike="noStrike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  <a:t>We are here to help with any questions.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1014987" y="341399"/>
            <a:ext cx="7370700" cy="43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FINAL CHECKLIST – 1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b="1" lang="en-US" sz="2000"/>
              <a:t>Contact the host coordinator for the list of courses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Select your courses, match them with your courses here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Submit a request to have your selected courses recognized (priznavanje ispita / vizsgaelismertetés)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Validate your semester (overa semestra / szemeszterhitelesítés)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Submit the list of completed courses</a:t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idx="1" type="body"/>
          </p:nvPr>
        </p:nvSpPr>
        <p:spPr>
          <a:xfrm>
            <a:off x="1014987" y="341399"/>
            <a:ext cx="7370700" cy="4391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FINAL CHECKLIST – 2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Be excited about your mobility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Enjoy your mobility 	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Make the most of your mobility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Travel, network, see, do, experience as much as you can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Send reports, Instagram posts, photos, snapshots, impressions of your student life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sz="2000"/>
              <a:t>Let the students at VTS be part of your mobility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ctrTitle"/>
          </p:nvPr>
        </p:nvSpPr>
        <p:spPr>
          <a:xfrm>
            <a:off x="1815375" y="1991850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BE33F"/>
                </a:solidFill>
              </a:rPr>
              <a:t>Don’t forget:</a:t>
            </a:r>
            <a:endParaRPr>
              <a:solidFill>
                <a:srgbClr val="ABE3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Make the most of your mobility!</a:t>
            </a:r>
            <a:endParaRPr/>
          </a:p>
        </p:txBody>
      </p:sp>
      <p:sp>
        <p:nvSpPr>
          <p:cNvPr id="259" name="Google Shape;259;p32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rPr lang="en-US"/>
              <a:t>This is an excellent learning opportunity, use it!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ctrTitle"/>
          </p:nvPr>
        </p:nvSpPr>
        <p:spPr>
          <a:xfrm>
            <a:off x="400692" y="2279501"/>
            <a:ext cx="8393986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Go! Learn! Return! Inspire!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874250" y="-17350"/>
            <a:ext cx="4290325" cy="3789650"/>
          </a:xfrm>
          <a:custGeom>
            <a:rect b="b" l="l" r="r" t="t"/>
            <a:pathLst>
              <a:path extrusionOk="0" h="151586" w="171613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80" name="Google Shape;80;p4"/>
          <p:cNvSpPr txBox="1"/>
          <p:nvPr>
            <p:ph idx="4294967295" type="ctrTitle"/>
          </p:nvPr>
        </p:nvSpPr>
        <p:spPr>
          <a:xfrm>
            <a:off x="285417" y="645978"/>
            <a:ext cx="5284735" cy="2300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</a:pPr>
            <a:r>
              <a:rPr b="1" i="0" lang="en-US" sz="6000" u="none" cap="none" strike="noStrike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  <a:t>International </a:t>
            </a:r>
            <a:br>
              <a:rPr b="1" i="0" lang="en-US" sz="6000" u="none" cap="none" strike="noStrike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6000" u="none" cap="none" strike="noStrike">
                <a:solidFill>
                  <a:srgbClr val="006666"/>
                </a:solidFill>
                <a:latin typeface="Raleway"/>
                <a:ea typeface="Raleway"/>
                <a:cs typeface="Raleway"/>
                <a:sym typeface="Raleway"/>
              </a:rPr>
              <a:t>Office</a:t>
            </a:r>
            <a:endParaRPr b="1" i="0" sz="6000" u="none" cap="none" strike="noStrike">
              <a:solidFill>
                <a:srgbClr val="00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4"/>
          <p:cNvSpPr txBox="1"/>
          <p:nvPr>
            <p:ph idx="4294967295" type="subTitle"/>
          </p:nvPr>
        </p:nvSpPr>
        <p:spPr>
          <a:xfrm>
            <a:off x="89612" y="2326925"/>
            <a:ext cx="789169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0" i="0" lang="en-US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All Erasmus+ mobilities and applications are handled by the International Office (Office 109)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0" i="0" lang="en-US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Erasmus coordinator: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0" i="0" lang="en-US" sz="24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Livia Szedmina, PhD + team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0" i="0" lang="en-US" sz="1600" u="sng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https://www.vts.su.ac.rs/mobility-contact</a:t>
            </a:r>
            <a:r>
              <a:rPr b="0" i="0" lang="en-US" sz="16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0" i="0" sz="1600" u="none" cap="none" strike="noStrike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0" i="0" lang="en-US" sz="1600" u="sng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mobility@vts.su.ac.rs</a:t>
            </a:r>
            <a:endParaRPr b="0" i="0" sz="1600" u="none" cap="none" strike="noStrike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None/>
            </a:pPr>
            <a:r>
              <a:rPr b="0" i="0" lang="en-US" sz="1600" u="sng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slivia@vts.su.ac.rs</a:t>
            </a:r>
            <a:r>
              <a:rPr b="0" i="0" lang="en-US" sz="1600" u="none" cap="none" strike="noStrik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0" i="0" sz="1600" u="none" cap="none" strike="noStrike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4"/>
          <p:cNvSpPr/>
          <p:nvPr/>
        </p:nvSpPr>
        <p:spPr>
          <a:xfrm rot="10286814">
            <a:off x="6499116" y="1416524"/>
            <a:ext cx="177684" cy="1696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84" name="Google Shape;84;p4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6161828" y="1642019"/>
            <a:ext cx="914124" cy="914076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4"/>
          <p:cNvGrpSpPr/>
          <p:nvPr/>
        </p:nvGrpSpPr>
        <p:grpSpPr>
          <a:xfrm>
            <a:off x="7054605" y="1268904"/>
            <a:ext cx="671511" cy="671549"/>
            <a:chOff x="570875" y="4322250"/>
            <a:chExt cx="443300" cy="443325"/>
          </a:xfrm>
        </p:grpSpPr>
        <p:sp>
          <p:nvSpPr>
            <p:cNvPr id="88" name="Google Shape;88;p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4"/>
          <p:cNvSpPr/>
          <p:nvPr/>
        </p:nvSpPr>
        <p:spPr>
          <a:xfrm rot="-1627561">
            <a:off x="7434266" y="487482"/>
            <a:ext cx="280162" cy="2675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 rot="1504353">
            <a:off x="7841214" y="2080539"/>
            <a:ext cx="280176" cy="2675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 rot="1973882">
            <a:off x="8121371" y="1454163"/>
            <a:ext cx="192944" cy="18422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idx="4294967295" type="title"/>
          </p:nvPr>
        </p:nvSpPr>
        <p:spPr>
          <a:xfrm>
            <a:off x="2422357" y="1264444"/>
            <a:ext cx="6946232" cy="2585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solidFill>
                  <a:srgbClr val="006666"/>
                </a:solidFill>
              </a:rPr>
              <a:t>Woohoo!</a:t>
            </a:r>
            <a:br>
              <a:rPr lang="en-US" sz="4000">
                <a:solidFill>
                  <a:srgbClr val="006666"/>
                </a:solidFill>
              </a:rPr>
            </a:br>
            <a:r>
              <a:rPr lang="en-US" sz="4000">
                <a:solidFill>
                  <a:srgbClr val="006666"/>
                </a:solidFill>
              </a:rPr>
              <a:t>You’ve received an international mobility grant.</a:t>
            </a:r>
            <a:br>
              <a:rPr lang="en-US" sz="4000">
                <a:solidFill>
                  <a:srgbClr val="006666"/>
                </a:solidFill>
              </a:rPr>
            </a:br>
            <a:r>
              <a:rPr lang="en-US" sz="4000">
                <a:solidFill>
                  <a:srgbClr val="006666"/>
                </a:solidFill>
              </a:rPr>
              <a:t> Congrats! </a:t>
            </a:r>
            <a:endParaRPr sz="400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ctrTitle"/>
          </p:nvPr>
        </p:nvSpPr>
        <p:spPr>
          <a:xfrm>
            <a:off x="375007" y="1843733"/>
            <a:ext cx="8393986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To do: </a:t>
            </a:r>
            <a:br>
              <a:rPr lang="en-US"/>
            </a:br>
            <a:r>
              <a:rPr lang="en-US"/>
              <a:t>before the mobility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This ‘now what?’ guide will give you useful tips: 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You need to contact the </a:t>
            </a:r>
            <a:r>
              <a:rPr b="1" lang="en-US"/>
              <a:t>home</a:t>
            </a:r>
            <a:r>
              <a:rPr lang="en-US"/>
              <a:t> coordinator about: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courses you will take while on mobility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Visa questions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Travel insurance questions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Any cultural questions related to the host country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8080"/>
                </a:solidFill>
              </a:rPr>
              <a:t>This ‘now what?’ guide will give you useful tips: </a:t>
            </a:r>
            <a:endParaRPr>
              <a:solidFill>
                <a:srgbClr val="008080"/>
              </a:solidFill>
            </a:endParaRPr>
          </a:p>
        </p:txBody>
      </p:sp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886650" y="1255800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You need to contact the </a:t>
            </a:r>
            <a:r>
              <a:rPr b="1" lang="en-US"/>
              <a:t>host</a:t>
            </a:r>
            <a:r>
              <a:rPr lang="en-US"/>
              <a:t> coordinator about: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courses you will take while on mobility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Accommodation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Dates of arrival and academic calendar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BE33F"/>
                </a:solidFill>
              </a:rPr>
              <a:t>1. Select your courses</a:t>
            </a:r>
            <a:endParaRPr>
              <a:solidFill>
                <a:srgbClr val="ABE33F"/>
              </a:solidFill>
            </a:endParaRPr>
          </a:p>
        </p:txBody>
      </p:sp>
      <p:sp>
        <p:nvSpPr>
          <p:cNvPr id="122" name="Google Shape;122;p9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Livi</dc:creator>
</cp:coreProperties>
</file>